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70" r:id="rId5"/>
    <p:sldId id="271" r:id="rId6"/>
    <p:sldId id="275" r:id="rId7"/>
    <p:sldId id="310" r:id="rId8"/>
    <p:sldId id="320" r:id="rId9"/>
    <p:sldId id="321" r:id="rId10"/>
    <p:sldId id="322" r:id="rId11"/>
    <p:sldId id="324" r:id="rId12"/>
    <p:sldId id="323" r:id="rId13"/>
    <p:sldId id="269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18" r:id="rId27"/>
    <p:sldId id="319" r:id="rId28"/>
    <p:sldId id="309" r:id="rId29"/>
    <p:sldId id="306" r:id="rId30"/>
    <p:sldId id="30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6739" y="2673744"/>
            <a:ext cx="7284203" cy="2560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 </a:t>
            </a:r>
            <a:r>
              <a:rPr lang="en-US" dirty="0" smtClean="0"/>
              <a:t>42</a:t>
            </a:r>
            <a:r>
              <a:rPr lang="en-US" dirty="0" smtClean="0"/>
              <a:t> </a:t>
            </a:r>
            <a:r>
              <a:rPr lang="en-US" dirty="0" smtClean="0"/>
              <a:t>– Theme, </a:t>
            </a:r>
            <a:r>
              <a:rPr lang="en-US" dirty="0" err="1" smtClean="0"/>
              <a:t>LotF</a:t>
            </a:r>
            <a:r>
              <a:rPr lang="en-US" dirty="0" smtClean="0"/>
              <a:t>, and Participial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 in Fiction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0-21 at 9.32.42 PM.pn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41" y="1524892"/>
            <a:ext cx="8107569" cy="5333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3" y="-599299"/>
            <a:ext cx="12346983" cy="226278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Good </a:t>
            </a:r>
            <a:r>
              <a:rPr lang="en-US" b="1" dirty="0">
                <a:solidFill>
                  <a:srgbClr val="000000"/>
                </a:solidFill>
              </a:rPr>
              <a:t>readers can identify the THEME of a fictional story.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REVIEW….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43" y="1802967"/>
            <a:ext cx="8913078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The five literary elements found in </a:t>
            </a:r>
            <a:r>
              <a:rPr lang="en-US" sz="3200" b="1" dirty="0" smtClean="0"/>
              <a:t>fiction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1. Characters : who </a:t>
            </a:r>
          </a:p>
          <a:p>
            <a:pPr marL="0" indent="0">
              <a:buNone/>
            </a:pPr>
            <a:r>
              <a:rPr lang="en-US" sz="3200" b="1" dirty="0"/>
              <a:t>2. Setting: where/when </a:t>
            </a:r>
          </a:p>
          <a:p>
            <a:pPr marL="0" indent="0">
              <a:buNone/>
            </a:pPr>
            <a:r>
              <a:rPr lang="en-US" sz="3200" b="1" dirty="0"/>
              <a:t>3. Plot: how –</a:t>
            </a:r>
          </a:p>
          <a:p>
            <a:pPr marL="0" indent="0">
              <a:buNone/>
            </a:pPr>
            <a:r>
              <a:rPr lang="en-US" sz="3200" b="1" dirty="0"/>
              <a:t>4. Conflict: what</a:t>
            </a:r>
          </a:p>
          <a:p>
            <a:pPr marL="0" indent="0">
              <a:buNone/>
            </a:pPr>
            <a:r>
              <a:rPr lang="en-US" sz="3200" b="1" dirty="0"/>
              <a:t>5. THEME: WHY</a:t>
            </a:r>
          </a:p>
        </p:txBody>
      </p:sp>
      <p:pic>
        <p:nvPicPr>
          <p:cNvPr id="5" name="Picture 4" descr="Screen shot 2014-10-21 at 9.32.11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5" b="95500" l="24375" r="7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0" y="1760877"/>
            <a:ext cx="4344859" cy="50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Theme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126" y="1676400"/>
            <a:ext cx="891307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/>
              <a:t>A theme is... </a:t>
            </a:r>
          </a:p>
          <a:p>
            <a:pPr marL="0" indent="0">
              <a:buNone/>
            </a:pPr>
            <a:r>
              <a:rPr lang="en-US" sz="2800" dirty="0"/>
              <a:t>–The author’s central message or idea in a story. –Expressed in a general statement.</a:t>
            </a:r>
          </a:p>
          <a:p>
            <a:pPr marL="0" indent="0">
              <a:buNone/>
            </a:pPr>
            <a:r>
              <a:rPr lang="en-US" sz="2800" dirty="0"/>
              <a:t> –Is about human beings or about life.</a:t>
            </a:r>
          </a:p>
        </p:txBody>
      </p:sp>
      <p:pic>
        <p:nvPicPr>
          <p:cNvPr id="4" name="Picture 3" descr="Screen shot 2014-10-21 at 9.3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2" y="3969119"/>
            <a:ext cx="9141619" cy="28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21482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>
                <a:ea typeface="Calibri"/>
                <a:cs typeface="Calibri"/>
              </a:rPr>
              <a:t>A theme is...</a:t>
            </a:r>
          </a:p>
          <a:p>
            <a:pPr marL="0" indent="0">
              <a:buNone/>
            </a:pPr>
            <a:r>
              <a:rPr lang="en-US" dirty="0">
                <a:latin typeface="Arial"/>
                <a:ea typeface="Arial"/>
                <a:cs typeface="Arial"/>
              </a:rPr>
              <a:t>•	</a:t>
            </a:r>
            <a:r>
              <a:rPr lang="en-US" sz="2400" dirty="0">
                <a:ea typeface="Calibri"/>
                <a:cs typeface="Calibri"/>
              </a:rPr>
              <a:t>A message or idea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ea typeface="Arial"/>
                <a:cs typeface="Arial"/>
              </a:rPr>
              <a:t>•	</a:t>
            </a:r>
            <a:r>
              <a:rPr lang="en-US" sz="2400" dirty="0">
                <a:ea typeface="Calibri"/>
                <a:cs typeface="Calibri"/>
              </a:rPr>
              <a:t>Stated in a sentence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ea typeface="Arial"/>
                <a:cs typeface="Arial"/>
              </a:rPr>
              <a:t>•	</a:t>
            </a:r>
            <a:r>
              <a:rPr lang="en-US" sz="2400" dirty="0">
                <a:ea typeface="Calibri"/>
                <a:cs typeface="Calibri"/>
              </a:rPr>
              <a:t>An author’s observation </a:t>
            </a:r>
            <a:r>
              <a:rPr lang="en-US" sz="2400" dirty="0" smtClean="0">
                <a:ea typeface="Calibri"/>
                <a:cs typeface="Calibri"/>
              </a:rPr>
              <a:t>about </a:t>
            </a:r>
            <a:r>
              <a:rPr lang="en-US" sz="2400" dirty="0">
                <a:ea typeface="Calibri"/>
                <a:cs typeface="Calibri"/>
              </a:rPr>
              <a:t>human nature.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ea typeface="Arial"/>
                <a:cs typeface="Arial"/>
              </a:rPr>
              <a:t>•	</a:t>
            </a:r>
            <a:r>
              <a:rPr lang="en-US" sz="2400" dirty="0">
                <a:ea typeface="Calibri"/>
                <a:cs typeface="Calibri"/>
              </a:rPr>
              <a:t>Found in all literary elements </a:t>
            </a:r>
            <a:r>
              <a:rPr lang="en-US" sz="2400" dirty="0" smtClean="0">
                <a:ea typeface="Calibri"/>
                <a:cs typeface="Calibri"/>
              </a:rPr>
              <a:t>of </a:t>
            </a:r>
            <a:r>
              <a:rPr lang="en-US" sz="2400" dirty="0">
                <a:ea typeface="Calibri"/>
                <a:cs typeface="Calibri"/>
              </a:rPr>
              <a:t>a story: characters, setting, </a:t>
            </a:r>
            <a:r>
              <a:rPr lang="en-US" sz="2400" dirty="0" smtClean="0">
                <a:ea typeface="Calibri"/>
                <a:cs typeface="Calibri"/>
              </a:rPr>
              <a:t>plot</a:t>
            </a:r>
            <a:r>
              <a:rPr lang="en-US" sz="2400" dirty="0">
                <a:ea typeface="Calibri"/>
                <a:cs typeface="Calibri"/>
              </a:rPr>
              <a:t>, and conflict.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ea typeface="Arial"/>
                <a:cs typeface="Arial"/>
              </a:rPr>
              <a:t>• 	</a:t>
            </a:r>
            <a:r>
              <a:rPr lang="en-US" sz="2400" dirty="0">
                <a:ea typeface="Calibri"/>
                <a:cs typeface="Calibri"/>
              </a:rPr>
              <a:t>Arguable.</a:t>
            </a:r>
          </a:p>
          <a:p>
            <a:r>
              <a:rPr lang="en-US" sz="2400" dirty="0">
                <a:ea typeface="Calibri"/>
                <a:cs typeface="Calibri"/>
              </a:rPr>
              <a:t> Implied; not directly stated. 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ea typeface="Arial"/>
                <a:cs typeface="Arial"/>
              </a:rPr>
              <a:t>•	</a:t>
            </a:r>
            <a:r>
              <a:rPr lang="en-US" sz="2400" dirty="0">
                <a:ea typeface="Calibri"/>
                <a:cs typeface="Calibri"/>
              </a:rPr>
              <a:t>Applicable to multiple texts.</a:t>
            </a:r>
          </a:p>
          <a:p>
            <a:pPr marL="0" indent="0">
              <a:buNone/>
            </a:pPr>
            <a:r>
              <a:rPr lang="en-US" sz="1600" dirty="0">
                <a:latin typeface="Arial"/>
                <a:ea typeface="Arial"/>
                <a:cs typeface="Arial"/>
              </a:rPr>
              <a:t>•	</a:t>
            </a:r>
            <a:r>
              <a:rPr lang="en-US" sz="3200" u="sng" dirty="0">
                <a:ea typeface="Calibri"/>
                <a:cs typeface="Calibri"/>
              </a:rPr>
              <a:t>Example</a:t>
            </a:r>
            <a:r>
              <a:rPr lang="en-US" sz="3200" dirty="0">
                <a:ea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ea typeface="Calibri"/>
                <a:cs typeface="Calibri"/>
              </a:rPr>
              <a:t> Hard work results in success.</a:t>
            </a:r>
          </a:p>
          <a:p>
            <a:pPr marL="0" indent="0">
              <a:buNone/>
            </a:pPr>
            <a:endParaRPr lang="en-US" sz="160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80" y="0"/>
            <a:ext cx="60198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799" b="1" dirty="0">
                <a:solidFill>
                  <a:srgbClr val="000000"/>
                </a:solidFill>
                <a:ea typeface="Calibri"/>
                <a:cs typeface="Calibri"/>
              </a:rPr>
              <a:t>A theme is NOT...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A moral 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A lesson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 Advice 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A “you” statement 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Fortune cookie message 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One word</a:t>
            </a:r>
          </a:p>
          <a:p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A summary</a:t>
            </a:r>
          </a:p>
          <a:p>
            <a:r>
              <a:rPr lang="en-US" sz="3599" u="sng" dirty="0">
                <a:solidFill>
                  <a:srgbClr val="000000"/>
                </a:solidFill>
                <a:ea typeface="Calibri"/>
                <a:cs typeface="Calibri"/>
              </a:rPr>
              <a:t>Non-example</a:t>
            </a:r>
            <a:r>
              <a:rPr lang="en-US" sz="3599" dirty="0">
                <a:solidFill>
                  <a:srgbClr val="000000"/>
                </a:solidFill>
                <a:ea typeface="Calibri"/>
                <a:cs typeface="Calibri"/>
              </a:rPr>
              <a:t>: </a:t>
            </a:r>
          </a:p>
          <a:p>
            <a:r>
              <a:rPr lang="en-US" sz="3599" dirty="0">
                <a:solidFill>
                  <a:srgbClr val="000000"/>
                </a:solidFill>
                <a:ea typeface="Calibri"/>
                <a:cs typeface="Calibri"/>
              </a:rPr>
              <a:t>“Slow and steady wins the race.”</a:t>
            </a:r>
            <a:endParaRPr lang="en-US" sz="3599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Theme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4171" y="1676400"/>
            <a:ext cx="10567707" cy="3777622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The theme is a generalization about life, but it should not be larger than the terms of the story (</a:t>
            </a:r>
            <a:r>
              <a:rPr lang="en-US" sz="3200" i="1" dirty="0">
                <a:solidFill>
                  <a:schemeClr val="tx1"/>
                </a:solidFill>
              </a:rPr>
              <a:t>some, sometimes, may</a:t>
            </a:r>
            <a:r>
              <a:rPr lang="en-US" sz="3200" dirty="0">
                <a:solidFill>
                  <a:schemeClr val="tx1"/>
                </a:solidFill>
              </a:rPr>
              <a:t> are more accurate than </a:t>
            </a:r>
            <a:r>
              <a:rPr lang="en-US" sz="3200" i="1" dirty="0">
                <a:solidFill>
                  <a:schemeClr val="tx1"/>
                </a:solidFill>
              </a:rPr>
              <a:t>every, all, always</a:t>
            </a:r>
            <a:r>
              <a:rPr lang="en-US" sz="3200" dirty="0">
                <a:solidFill>
                  <a:schemeClr val="tx1"/>
                </a:solidFill>
              </a:rPr>
              <a:t>).</a:t>
            </a:r>
          </a:p>
          <a:p>
            <a:pPr lvl="0"/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Every detail and character action must contribute to the theme.</a:t>
            </a:r>
          </a:p>
          <a:p>
            <a:pPr lvl="0"/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n-US" sz="3200" dirty="0">
                <a:solidFill>
                  <a:schemeClr val="tx1"/>
                </a:solidFill>
              </a:rPr>
              <a:t>There is no one way to state the theme.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71" y="905304"/>
            <a:ext cx="8909366" cy="128089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ea typeface="Calibri"/>
                <a:cs typeface="Calibri"/>
              </a:rPr>
              <a:t/>
            </a:r>
            <a:br>
              <a:rPr lang="en-US" sz="4000" dirty="0">
                <a:solidFill>
                  <a:srgbClr val="C00000"/>
                </a:solidFill>
                <a:ea typeface="Calibri"/>
                <a:cs typeface="Calibri"/>
              </a:rPr>
            </a:br>
            <a:r>
              <a:rPr lang="en-US" sz="4000" dirty="0">
                <a:solidFill>
                  <a:srgbClr val="660066"/>
                </a:solidFill>
                <a:ea typeface="Calibri"/>
                <a:cs typeface="Calibri"/>
              </a:rPr>
              <a:t>Have you read a book with one of these themes?</a:t>
            </a:r>
            <a:br>
              <a:rPr lang="en-US" sz="4000" dirty="0">
                <a:solidFill>
                  <a:srgbClr val="660066"/>
                </a:solidFill>
                <a:ea typeface="Calibri"/>
                <a:cs typeface="Calibri"/>
              </a:rPr>
            </a:b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132114"/>
            <a:ext cx="10473509" cy="489746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78933B"/>
              </a:solidFill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There is beauty in simplicity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Death is unavoidable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Loneliness is a destructive force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Knowledge is power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Ignorance is weakness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Love is transformative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60066"/>
                </a:solidFill>
                <a:ea typeface="Calibri"/>
                <a:cs typeface="Calibri"/>
              </a:rPr>
              <a:t>Relationships are dependent on sacrifice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4" name="Picture 3" descr="Screen shot 2014-10-21 at 9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905000"/>
            <a:ext cx="2447264" cy="37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1 at 9.32.36 PM.pn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2" y="-85204"/>
            <a:ext cx="9141619" cy="68562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273" y="607270"/>
            <a:ext cx="8227457" cy="1142702"/>
          </a:xfrm>
        </p:spPr>
        <p:txBody>
          <a:bodyPr>
            <a:noAutofit/>
          </a:bodyPr>
          <a:lstStyle/>
          <a:p>
            <a:r>
              <a:rPr lang="en-US" sz="4799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BIG IDEAS:</a:t>
            </a:r>
            <a:br>
              <a:rPr lang="en-US" sz="4799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</a:br>
            <a:endParaRPr lang="en-US" sz="4799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192" y="1146629"/>
            <a:ext cx="9141619" cy="52251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Ambition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Perseverance 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Jealousy 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Fear </a:t>
            </a:r>
          </a:p>
          <a:p>
            <a:pPr marL="0" indent="0">
              <a:buNone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Beauty 	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Prejudice </a:t>
            </a:r>
          </a:p>
          <a:p>
            <a:pPr marL="0" indent="0">
              <a:buNone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Loneliness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Freedom</a:t>
            </a:r>
          </a:p>
          <a:p>
            <a:pPr marL="0" indent="0">
              <a:buNone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Betrayal	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Suffering</a:t>
            </a:r>
          </a:p>
          <a:p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Loyalty	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Happiness </a:t>
            </a:r>
          </a:p>
          <a:p>
            <a:pPr marL="0" indent="0">
              <a:buNone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Duty	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Redemption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Truth					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ea typeface="Arial"/>
                <a:cs typeface="Arial"/>
              </a:rPr>
              <a:t>•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Calibri"/>
                <a:cs typeface="Calibri"/>
              </a:rPr>
              <a:t>Love 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2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21 at 9.54.00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1200" r="7403" b="7397"/>
          <a:stretch/>
        </p:blipFill>
        <p:spPr>
          <a:xfrm>
            <a:off x="1828168" y="742064"/>
            <a:ext cx="8483364" cy="5505523"/>
          </a:xfrm>
        </p:spPr>
      </p:pic>
    </p:spTree>
    <p:extLst>
      <p:ext uri="{BB962C8B-B14F-4D97-AF65-F5344CB8AC3E}">
        <p14:creationId xmlns:p14="http://schemas.microsoft.com/office/powerpoint/2010/main" val="38791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10-21 at 9.54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11739" r="6970" b="9162"/>
          <a:stretch/>
        </p:blipFill>
        <p:spPr>
          <a:xfrm>
            <a:off x="1863266" y="275461"/>
            <a:ext cx="8346462" cy="6162779"/>
          </a:xfrm>
        </p:spPr>
      </p:pic>
    </p:spTree>
    <p:extLst>
      <p:ext uri="{BB962C8B-B14F-4D97-AF65-F5344CB8AC3E}">
        <p14:creationId xmlns:p14="http://schemas.microsoft.com/office/powerpoint/2010/main" val="36615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Agenda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Warm </a:t>
            </a:r>
            <a:r>
              <a:rPr lang="en-US" sz="3200" dirty="0" smtClean="0"/>
              <a:t>up</a:t>
            </a:r>
          </a:p>
          <a:p>
            <a:r>
              <a:rPr lang="en-US" sz="3200" dirty="0" smtClean="0"/>
              <a:t>Participial Phrases</a:t>
            </a:r>
            <a:endParaRPr lang="en-US" sz="3200" dirty="0" smtClean="0"/>
          </a:p>
          <a:p>
            <a:r>
              <a:rPr lang="en-US" sz="3200" dirty="0" smtClean="0"/>
              <a:t>Theme Notes</a:t>
            </a:r>
          </a:p>
          <a:p>
            <a:pPr lvl="1"/>
            <a:r>
              <a:rPr lang="en-US" sz="2800" dirty="0" smtClean="0"/>
              <a:t>Group Practice</a:t>
            </a:r>
          </a:p>
          <a:p>
            <a:pPr lvl="1"/>
            <a:r>
              <a:rPr lang="en-US" sz="2800" dirty="0" smtClean="0"/>
              <a:t>Story of an Hour</a:t>
            </a:r>
            <a:endParaRPr lang="en-US" sz="2800" dirty="0"/>
          </a:p>
          <a:p>
            <a:r>
              <a:rPr lang="en-US" sz="3200" dirty="0" smtClean="0"/>
              <a:t>Closure</a:t>
            </a:r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1 at 9.31.29 PM.pn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48" y="2025636"/>
            <a:ext cx="6443152" cy="4832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77" y="814435"/>
            <a:ext cx="11213737" cy="114270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</a:rPr>
              <a:t/>
            </a:r>
            <a:b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</a:rPr>
            </a:b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</a:rPr>
              <a:t>Still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</a:rPr>
              <a:t>having trouble? Think about...</a:t>
            </a:r>
            <a:b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</a:rPr>
            </a:b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3" y="2081123"/>
            <a:ext cx="5583385" cy="4127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alibri"/>
              </a:rPr>
              <a:t>Symbols that reoccur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alibri"/>
              </a:rPr>
              <a:t>Patterns in the story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 </a:t>
            </a:r>
            <a:r>
              <a:rPr lang="en-US" sz="3600" dirty="0">
                <a:solidFill>
                  <a:srgbClr val="000000"/>
                </a:solidFill>
                <a:ea typeface="Calibri"/>
                <a:cs typeface="Calibri"/>
              </a:rPr>
              <a:t>Details that stand out from the rest</a:t>
            </a:r>
          </a:p>
          <a:p>
            <a:pPr marL="0" indent="0">
              <a:buNone/>
            </a:pPr>
            <a:r>
              <a:rPr lang="en-US" sz="3600" u="sng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• </a:t>
            </a:r>
            <a:r>
              <a:rPr lang="en-US" sz="3600" u="sng" dirty="0">
                <a:solidFill>
                  <a:srgbClr val="000000"/>
                </a:solidFill>
                <a:ea typeface="Calibri"/>
                <a:cs typeface="Calibri"/>
              </a:rPr>
              <a:t>The title</a:t>
            </a:r>
            <a:endParaRPr lang="en-US" sz="36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LittlePigs.jpg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2" y="893"/>
            <a:ext cx="9141618" cy="68562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109" y="1600678"/>
            <a:ext cx="8684538" cy="452478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Work hard for success.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Hard work will eventually lead to positive outcomes.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Work hard the first time and get the job done properly.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Ignorance can lead to deception.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893"/>
            <a:ext cx="9855200" cy="277133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Possible Theme Statements for        </a:t>
            </a:r>
            <a:br>
              <a:rPr lang="en-US" sz="3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</a:br>
            <a:r>
              <a:rPr lang="en-US" sz="3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 </a:t>
            </a:r>
            <a:r>
              <a:rPr lang="en-US" sz="3600" b="1" u="sng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The Three Little Pigs</a:t>
            </a:r>
            <a:br>
              <a:rPr lang="en-US" sz="3600" b="1" u="sng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</a:br>
            <a:r>
              <a:rPr lang="en-US" sz="3600" b="1" u="sng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/>
            </a:r>
            <a:br>
              <a:rPr lang="en-US" sz="3600" b="1" u="sng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</a:br>
            <a:r>
              <a:rPr lang="en-US" sz="3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/>
            </a:r>
            <a:br>
              <a:rPr lang="en-US" sz="3600" b="1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</a:br>
            <a:endParaRPr lang="en-US" sz="3600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4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-152400"/>
            <a:ext cx="11658600" cy="7107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399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Steps to Identifying Theme:</a:t>
            </a:r>
          </a:p>
          <a:p>
            <a:endParaRPr lang="en-US" sz="2799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</a:endParaRPr>
          </a:p>
          <a:p>
            <a:pPr marL="342797" indent="-342797">
              <a:buFontTx/>
              <a:buAutoNum type="arabicPeriod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Read the title.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Does it reveal anything?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Does the meaning of the title change as you read the story?</a:t>
            </a:r>
          </a:p>
          <a:p>
            <a:endParaRPr lang="en-US" sz="2399" b="1" dirty="0">
              <a:ln w="11430"/>
              <a:solidFill>
                <a:srgbClr val="000000"/>
              </a:solidFill>
            </a:endParaRPr>
          </a:p>
          <a:p>
            <a:r>
              <a:rPr lang="en-US" sz="2399" b="1" dirty="0">
                <a:ln w="11430"/>
                <a:solidFill>
                  <a:srgbClr val="000000"/>
                </a:solidFill>
              </a:rPr>
              <a:t>2. Examine the details of the story and the bearing of the character.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What is the conflict?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How does the protagonist deal with the conflict?  </a:t>
            </a:r>
          </a:p>
          <a:p>
            <a:endParaRPr lang="en-US" sz="2399" b="1" dirty="0">
              <a:ln w="11430"/>
              <a:solidFill>
                <a:srgbClr val="000000"/>
              </a:solidFill>
            </a:endParaRPr>
          </a:p>
          <a:p>
            <a:r>
              <a:rPr lang="en-US" sz="2399" b="1" dirty="0">
                <a:ln w="11430"/>
                <a:solidFill>
                  <a:srgbClr val="000000"/>
                </a:solidFill>
              </a:rPr>
              <a:t>3. Identify the tone of the story.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Analyze the author’s diction, details, imagery, and syntax.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Are there certain repetitions of words, phrases, actions, or events?</a:t>
            </a:r>
          </a:p>
          <a:p>
            <a:endParaRPr lang="en-US" sz="2399" b="1" dirty="0">
              <a:ln w="11430"/>
              <a:solidFill>
                <a:srgbClr val="000000"/>
              </a:solidFill>
            </a:endParaRPr>
          </a:p>
          <a:p>
            <a:r>
              <a:rPr lang="en-US" sz="2399" b="1" dirty="0">
                <a:ln w="11430"/>
                <a:solidFill>
                  <a:srgbClr val="000000"/>
                </a:solidFill>
              </a:rPr>
              <a:t>4. Analyze the resolution.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What is the author trying to say by ending the narrative this way? 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How would the outcome change in an alternate ending? 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>
                <a:ln w="11430"/>
                <a:solidFill>
                  <a:srgbClr val="000000"/>
                </a:solidFill>
              </a:rPr>
              <a:t> What might the comparison suggest?</a:t>
            </a:r>
          </a:p>
        </p:txBody>
      </p:sp>
    </p:spTree>
    <p:extLst>
      <p:ext uri="{BB962C8B-B14F-4D97-AF65-F5344CB8AC3E}">
        <p14:creationId xmlns:p14="http://schemas.microsoft.com/office/powerpoint/2010/main" val="36449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theme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Jigsaw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 into your 4 person groups and spread out.  I will assign each of you a number.</a:t>
            </a:r>
          </a:p>
          <a:p>
            <a:r>
              <a:rPr lang="en-US" sz="2800" dirty="0" smtClean="0"/>
              <a:t>Read the story and answer the questions that correspond to your number.  When you have finished, you will be teaching your section to your group.</a:t>
            </a:r>
          </a:p>
          <a:p>
            <a:r>
              <a:rPr lang="en-US" sz="2800" dirty="0" smtClean="0"/>
              <a:t>DON’T BE A DRAG.</a:t>
            </a:r>
          </a:p>
          <a:p>
            <a:r>
              <a:rPr lang="en-US" sz="2800" dirty="0" smtClean="0"/>
              <a:t>Fill in the answers from your classmates.  Each of you will be submitting a </a:t>
            </a:r>
            <a:r>
              <a:rPr lang="en-US" sz="2800" u="sng" dirty="0" smtClean="0"/>
              <a:t>completed</a:t>
            </a:r>
            <a:r>
              <a:rPr lang="en-US" sz="2800" dirty="0" smtClean="0"/>
              <a:t> worksheet for credit.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7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</a:t>
            </a:r>
            <a:r>
              <a:rPr lang="en-US" dirty="0" smtClean="0"/>
              <a:t>individual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Story of an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371" y="440728"/>
            <a:ext cx="10711543" cy="212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dirty="0">
                <a:solidFill>
                  <a:prstClr val="black"/>
                </a:solidFill>
              </a:rPr>
              <a:t>Read “The Story of an Hour” </a:t>
            </a:r>
          </a:p>
          <a:p>
            <a:pPr algn="ctr"/>
            <a:r>
              <a:rPr lang="en-US" sz="4399" dirty="0">
                <a:solidFill>
                  <a:prstClr val="black"/>
                </a:solidFill>
              </a:rPr>
              <a:t>And</a:t>
            </a:r>
          </a:p>
          <a:p>
            <a:pPr algn="ctr"/>
            <a:r>
              <a:rPr lang="en-US" sz="4399" dirty="0">
                <a:solidFill>
                  <a:prstClr val="black"/>
                </a:solidFill>
              </a:rPr>
              <a:t> respond to the </a:t>
            </a:r>
            <a:r>
              <a:rPr lang="en-US" sz="4399" dirty="0" smtClean="0">
                <a:solidFill>
                  <a:prstClr val="black"/>
                </a:solidFill>
              </a:rPr>
              <a:t>questions in a Google doc</a:t>
            </a:r>
            <a:endParaRPr lang="en-US" sz="4399" dirty="0">
              <a:solidFill>
                <a:prstClr val="black"/>
              </a:solidFill>
            </a:endParaRPr>
          </a:p>
        </p:txBody>
      </p:sp>
      <p:pic>
        <p:nvPicPr>
          <p:cNvPr id="4" name="Picture 3" descr="Screen shot 2014-10-21 at 9.3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2" y="2751519"/>
            <a:ext cx="9141619" cy="47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86603"/>
            <a:ext cx="10574487" cy="1450757"/>
          </a:xfrm>
        </p:spPr>
        <p:txBody>
          <a:bodyPr>
            <a:normAutofit/>
          </a:bodyPr>
          <a:lstStyle/>
          <a:p>
            <a:r>
              <a:rPr lang="en-US" b="1" dirty="0" smtClean="0"/>
              <a:t>Lord of the Flies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06171"/>
            <a:ext cx="11029615" cy="32512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Take out your </a:t>
            </a:r>
            <a:r>
              <a:rPr lang="en-US" sz="3200" b="1" dirty="0" err="1" smtClean="0"/>
              <a:t>LotF</a:t>
            </a:r>
            <a:r>
              <a:rPr lang="en-US" sz="3200" b="1" dirty="0"/>
              <a:t> </a:t>
            </a:r>
            <a:r>
              <a:rPr lang="en-US" sz="3200" b="1" dirty="0" smtClean="0"/>
              <a:t>book and read.  This is a good time to answer the study guide questions and annotate.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Based on our lecture, annotate for </a:t>
            </a:r>
          </a:p>
          <a:p>
            <a:pPr marL="0" indent="0">
              <a:buNone/>
            </a:pPr>
            <a:r>
              <a:rPr lang="en-US" sz="3200" b="1" dirty="0" smtClean="0"/>
              <a:t>symbolism in </a:t>
            </a:r>
            <a:r>
              <a:rPr lang="en-US" sz="3200" b="1" dirty="0" err="1" smtClean="0"/>
              <a:t>LotF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89" y="3686630"/>
            <a:ext cx="4245544" cy="31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Closure	- 3,2,1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Write: </a:t>
            </a:r>
          </a:p>
          <a:p>
            <a:pPr lvl="1"/>
            <a:r>
              <a:rPr lang="en-US" sz="3200" b="1" dirty="0" smtClean="0"/>
              <a:t>3 things you learned about symbolism today.</a:t>
            </a:r>
          </a:p>
          <a:p>
            <a:pPr lvl="1"/>
            <a:r>
              <a:rPr lang="en-US" sz="3200" b="1" dirty="0" smtClean="0"/>
              <a:t>2 examples of Gerund phrases.</a:t>
            </a:r>
          </a:p>
          <a:p>
            <a:pPr lvl="1"/>
            <a:r>
              <a:rPr lang="en-US" sz="3200" b="1" dirty="0" smtClean="0"/>
              <a:t>1 question you have regarding the lecture.</a:t>
            </a:r>
          </a:p>
          <a:p>
            <a:pPr lvl="1"/>
            <a:endParaRPr lang="en-US" sz="3200" b="1" dirty="0" smtClean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325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78" y="1766808"/>
            <a:ext cx="11887200" cy="49594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Understand and identify theme as it is used in fiction.</a:t>
            </a:r>
          </a:p>
          <a:p>
            <a:r>
              <a:rPr lang="en-US" sz="3200" dirty="0" smtClean="0"/>
              <a:t>Identify symbolic meanings in a text and utilize these to determine theme.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Homework: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Lord </a:t>
            </a:r>
            <a:r>
              <a:rPr lang="en-US" sz="3200" dirty="0" smtClean="0"/>
              <a:t>of the Flies Chapters </a:t>
            </a:r>
            <a:r>
              <a:rPr lang="en-US" sz="3200" dirty="0" smtClean="0"/>
              <a:t>1-4 are due by Thursday 3/30.</a:t>
            </a:r>
          </a:p>
          <a:p>
            <a:pPr marL="457200" indent="-457200">
              <a:buAutoNum type="arabicPeriod"/>
            </a:pPr>
            <a:r>
              <a:rPr lang="en-US" sz="3200" dirty="0" err="1" smtClean="0"/>
              <a:t>LotF</a:t>
            </a:r>
            <a:r>
              <a:rPr lang="en-US" sz="3200" dirty="0" smtClean="0"/>
              <a:t> Quiz on Thursday!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51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Warm Up - Theme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7" y="2096063"/>
            <a:ext cx="6400800" cy="4362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Write your definition of theme.</a:t>
            </a:r>
          </a:p>
          <a:p>
            <a:pPr marL="0" indent="0">
              <a:buNone/>
            </a:pPr>
            <a:r>
              <a:rPr lang="en-US" sz="4000" b="1" dirty="0" smtClean="0"/>
              <a:t>Using your definition, write down the theme from “Little Red Riding Hood”.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523092"/>
            <a:ext cx="5322207" cy="540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Participial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4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Participial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Remember, participial phrases include:</a:t>
            </a:r>
          </a:p>
          <a:p>
            <a:pPr lvl="1"/>
            <a:r>
              <a:rPr lang="en-US" sz="2800" dirty="0" smtClean="0"/>
              <a:t>The participle (</a:t>
            </a:r>
            <a:r>
              <a:rPr lang="en-US" sz="2800" dirty="0" err="1" smtClean="0"/>
              <a:t>verby</a:t>
            </a:r>
            <a:r>
              <a:rPr lang="en-US" sz="2800" dirty="0" smtClean="0"/>
              <a:t> word that acts as an adjective)</a:t>
            </a:r>
          </a:p>
          <a:p>
            <a:pPr lvl="1"/>
            <a:r>
              <a:rPr lang="en-US" sz="2800" dirty="0" smtClean="0"/>
              <a:t>Anything that modifies the participle (prepositions/adverbs)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In your pairs, work on the Participial phrases #2 worksheet.  This is located under the worksheet from last class.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0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86" y="542440"/>
            <a:ext cx="1206801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1.  The umpire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delayed</a:t>
            </a:r>
            <a:r>
              <a:rPr lang="en-US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game because of the weather.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2.  The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delayed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game will be played next week.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3.  A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growing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child needs nutritious food.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4.  Wild flowers were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growing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by the roadside.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5.  You will find the information on the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following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 pages.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6.  Someone has been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following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me for the last block.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7.  Some spots are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becoming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worn.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8.  That dress is a very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becoming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color.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9.  This restaurant has an interesting but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limited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menu.</a:t>
            </a:r>
            <a:endParaRPr lang="en-US" sz="3200" dirty="0"/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10.  My parents have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limited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my nights out to weekends.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7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4948"/>
            <a:ext cx="12192000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1.  Marilyn wished on the falling star.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2.  Keith is the leading hitter on our team.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3.  The detective had a puzzled expression on his face.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4.  Can you repair this broken vase?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5.  My favorite dessert is baked apples.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6.  Marc auditioned for the casting director.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7.  The dry cleaner had a pressing appointment.</a:t>
            </a:r>
            <a:endParaRPr lang="en-US" sz="3200" dirty="0"/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8.  The sitter soothed the frightened child.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0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64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C.  Underline the entire participial phrase, and highlight the word it describes.  Just because a word ends in –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ing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 -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ed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 -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, or –t, that does not mean it is the participle.  It could be the verb!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1.  The train arriving at track 10 is an hour late.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2.  A first-edition book signed by the author may become valuable.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3.  Looking hot and tired, the tennis players rested in the shade.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4.  All of the seafood cooked in that restaurant is from Alaska.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5.  Found in an abandoned barn, the painting was in excellent condition.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6.  Mandy is the girl passing out the programs.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7.  Anyone wanting to get an application may get one in the office.</a:t>
            </a:r>
            <a:endParaRPr lang="en-US" sz="3200" dirty="0"/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8.  Frightened by the horror movie, the child had nightmares for weeks.</a:t>
            </a:r>
            <a:endParaRPr lang="en-US" sz="3200" dirty="0"/>
          </a:p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70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D4B5FE-8895-4E48-BC06-2C812C7F4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66302F-59FA-48F1-AB66-DA62C7682836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EE6B91-2989-45A2-BEB7-8AE9F4036F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718</Words>
  <Application>Microsoft Office PowerPoint</Application>
  <PresentationFormat>Widescreen</PresentationFormat>
  <Paragraphs>159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Constantia</vt:lpstr>
      <vt:lpstr>Wingdings</vt:lpstr>
      <vt:lpstr>Four Seasons 16x9</vt:lpstr>
      <vt:lpstr>Day 42 – Theme, LotF, and Participial Phrases</vt:lpstr>
      <vt:lpstr>Agenda</vt:lpstr>
      <vt:lpstr>Objectives</vt:lpstr>
      <vt:lpstr>Warm Up - Theme</vt:lpstr>
      <vt:lpstr>Participial Phrases</vt:lpstr>
      <vt:lpstr>Participial Phrases</vt:lpstr>
      <vt:lpstr>PowerPoint Presentation</vt:lpstr>
      <vt:lpstr>PowerPoint Presentation</vt:lpstr>
      <vt:lpstr>PowerPoint Presentation</vt:lpstr>
      <vt:lpstr>Theme in Fiction</vt:lpstr>
      <vt:lpstr>Good readers can identify the THEME of a fictional story.</vt:lpstr>
      <vt:lpstr>REVIEW….</vt:lpstr>
      <vt:lpstr>Theme </vt:lpstr>
      <vt:lpstr>PowerPoint Presentation</vt:lpstr>
      <vt:lpstr>Theme </vt:lpstr>
      <vt:lpstr> Have you read a book with one of these themes? </vt:lpstr>
      <vt:lpstr>BIG IDEAS: </vt:lpstr>
      <vt:lpstr>PowerPoint Presentation</vt:lpstr>
      <vt:lpstr>PowerPoint Presentation</vt:lpstr>
      <vt:lpstr> Still having trouble? Think about... </vt:lpstr>
      <vt:lpstr>Possible Theme Statements for          The Three Little Pigs   </vt:lpstr>
      <vt:lpstr>PowerPoint Presentation</vt:lpstr>
      <vt:lpstr>Group theme Practice</vt:lpstr>
      <vt:lpstr>Jigsaw Theme</vt:lpstr>
      <vt:lpstr>Theme individual Practice</vt:lpstr>
      <vt:lpstr>PowerPoint Presentation</vt:lpstr>
      <vt:lpstr>Lord of the Flies Time</vt:lpstr>
      <vt:lpstr>Closure - 3,2,1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2012-12-11T16:40:34Z</dcterms:created>
  <dcterms:modified xsi:type="dcterms:W3CDTF">2017-03-23T16:18:27Z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